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75" r:id="rId6"/>
    <p:sldId id="259" r:id="rId7"/>
    <p:sldId id="264" r:id="rId8"/>
    <p:sldId id="276" r:id="rId9"/>
    <p:sldId id="260" r:id="rId10"/>
    <p:sldId id="262" r:id="rId11"/>
    <p:sldId id="277" r:id="rId12"/>
    <p:sldId id="268" r:id="rId13"/>
    <p:sldId id="261" r:id="rId14"/>
    <p:sldId id="263" r:id="rId15"/>
    <p:sldId id="265" r:id="rId16"/>
    <p:sldId id="266" r:id="rId17"/>
    <p:sldId id="267" r:id="rId18"/>
    <p:sldId id="269" r:id="rId19"/>
    <p:sldId id="273" r:id="rId20"/>
    <p:sldId id="270" r:id="rId21"/>
    <p:sldId id="272"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624" autoAdjust="0"/>
  </p:normalViewPr>
  <p:slideViewPr>
    <p:cSldViewPr>
      <p:cViewPr varScale="1">
        <p:scale>
          <a:sx n="67" d="100"/>
          <a:sy n="67" d="100"/>
        </p:scale>
        <p:origin x="43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5400" b="1" dirty="0" smtClean="0"/>
              <a:t>Bias</a:t>
            </a:r>
            <a:endParaRPr lang="en-GB" b="1"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 Peter’s school beaten in </a:t>
            </a:r>
            <a:endParaRPr lang="en-GB" dirty="0"/>
          </a:p>
        </p:txBody>
      </p:sp>
      <p:sp>
        <p:nvSpPr>
          <p:cNvPr id="3" name="Content Placeholder 2"/>
          <p:cNvSpPr>
            <a:spLocks noGrp="1"/>
          </p:cNvSpPr>
          <p:nvPr>
            <p:ph idx="1"/>
          </p:nvPr>
        </p:nvSpPr>
        <p:spPr/>
        <p:txBody>
          <a:bodyPr/>
          <a:lstStyle/>
          <a:p>
            <a:pPr marL="0" indent="0">
              <a:buNone/>
            </a:pPr>
            <a:r>
              <a:rPr lang="en-GB" dirty="0" smtClean="0"/>
              <a:t>St Peter’s Catholic College cricket team returned to Middlesbrough disappointed after [insert word] losing the final of a tournament.</a:t>
            </a:r>
          </a:p>
          <a:p>
            <a:pPr marL="0" indent="0">
              <a:buNone/>
            </a:pPr>
            <a:r>
              <a:rPr lang="en-GB" dirty="0" smtClean="0"/>
              <a:t>The team played [] and ... to be returning home empty handed.</a:t>
            </a:r>
          </a:p>
          <a:p>
            <a:pPr marL="0" indent="0">
              <a:buNone/>
            </a:pPr>
            <a:r>
              <a:rPr lang="en-GB" dirty="0" smtClean="0"/>
              <a:t>Their friends and family should be ... their performance.</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pPr>
              <a:buNone/>
            </a:pPr>
            <a:r>
              <a:rPr lang="en-GB" dirty="0" smtClean="0"/>
              <a:t>By the end of the lesson we will:</a:t>
            </a:r>
          </a:p>
          <a:p>
            <a:pPr>
              <a:buNone/>
            </a:pPr>
            <a:endParaRPr lang="en-GB" dirty="0" smtClean="0"/>
          </a:p>
          <a:p>
            <a:r>
              <a:rPr lang="en-GB" dirty="0" smtClean="0"/>
              <a:t>Know what Standard English is</a:t>
            </a:r>
          </a:p>
          <a:p>
            <a:r>
              <a:rPr lang="en-GB" dirty="0" smtClean="0"/>
              <a:t>Understand what ‘bias’ is</a:t>
            </a:r>
          </a:p>
          <a:p>
            <a:r>
              <a:rPr lang="en-GB" dirty="0" smtClean="0"/>
              <a:t>Be able to identify signs of a bias news story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Newspapers and their ethics</a:t>
            </a:r>
            <a:endParaRPr lang="en-GB" dirty="0"/>
          </a:p>
        </p:txBody>
      </p:sp>
      <p:sp>
        <p:nvSpPr>
          <p:cNvPr id="5" name="Subtitle 4"/>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Paragraphs</a:t>
            </a:r>
            <a:endParaRPr lang="en-GB" dirty="0"/>
          </a:p>
        </p:txBody>
      </p:sp>
      <p:sp>
        <p:nvSpPr>
          <p:cNvPr id="3" name="Content Placeholder 2"/>
          <p:cNvSpPr>
            <a:spLocks noGrp="1"/>
          </p:cNvSpPr>
          <p:nvPr>
            <p:ph idx="1"/>
          </p:nvPr>
        </p:nvSpPr>
        <p:spPr>
          <a:xfrm>
            <a:off x="452437" y="1752600"/>
            <a:ext cx="8229600" cy="4953000"/>
          </a:xfrm>
        </p:spPr>
        <p:txBody>
          <a:bodyPr>
            <a:normAutofit fontScale="40000" lnSpcReduction="20000"/>
          </a:bodyPr>
          <a:lstStyle/>
          <a:p>
            <a:pPr>
              <a:buNone/>
            </a:pPr>
            <a:r>
              <a:rPr lang="en-GB" sz="6700" dirty="0" smtClean="0"/>
              <a:t>Why do we bother?</a:t>
            </a:r>
            <a:endParaRPr lang="en-GB" sz="3500" dirty="0" smtClean="0"/>
          </a:p>
          <a:p>
            <a:pPr>
              <a:buNone/>
            </a:pPr>
            <a:endParaRPr lang="en-GB" sz="3500" dirty="0" smtClean="0"/>
          </a:p>
          <a:p>
            <a:pPr>
              <a:buNone/>
            </a:pPr>
            <a:endParaRPr lang="en-GB" sz="3500" dirty="0" smtClean="0"/>
          </a:p>
          <a:p>
            <a:pPr>
              <a:buNone/>
            </a:pPr>
            <a:r>
              <a:rPr lang="en-GB" sz="4500" b="1" dirty="0" smtClean="0"/>
              <a:t>Lady Gaga emails fan to praise anti-bullying campaign</a:t>
            </a:r>
          </a:p>
          <a:p>
            <a:pPr marL="0" indent="0">
              <a:buNone/>
            </a:pPr>
            <a:endParaRPr lang="en-GB" sz="1500" b="1" dirty="0" smtClean="0"/>
          </a:p>
          <a:p>
            <a:pPr marL="0" indent="0">
              <a:buNone/>
            </a:pPr>
            <a:r>
              <a:rPr lang="en-GB" sz="4500" dirty="0" smtClean="0"/>
              <a:t>Lady Gaga has surprised one of her Canadian fans by recording a personal video message in support of his campaign against school bullies. The pop star emailed 17-year-old Jacques St Pierre, praising his efforts to "spread tolerance" by asking pupils to make pledges against bullying. "It is important that we push the boundaries of love and acceptance," she said in the video. The pop star has long been an advocate for anti-bullying laws. </a:t>
            </a:r>
            <a:r>
              <a:rPr lang="en-GB" sz="4500" dirty="0" err="1" smtClean="0"/>
              <a:t>Gaga's</a:t>
            </a:r>
            <a:r>
              <a:rPr lang="en-GB" sz="4500" dirty="0" smtClean="0"/>
              <a:t> hit single Born This Way was a call for tolerance. She addressed President Obama on the issue earlier this year, highlighting the case of 14-year-old Jamey </a:t>
            </a:r>
            <a:r>
              <a:rPr lang="en-GB" sz="4500" dirty="0" err="1" smtClean="0"/>
              <a:t>Rodemeyer</a:t>
            </a:r>
            <a:r>
              <a:rPr lang="en-GB" sz="4500" dirty="0" smtClean="0"/>
              <a:t>, a US student who took his life after being taunted at school. This month, she announced the formation of a not-for-profit organisation to tackle issues of bullying and abandonment. In her video message to Jacques, she reiterated: "I'm going to be working as hard as I can to make bullying a hate crime". Speaking to Toronto's CBC News, the teenager said he had not been expecting a direct email from the pop star. "The subject line said 'To Jacques from Lady Gaga,'" he told the broadcaster.  "It said 'click on the link below to download the video for your assembly'.  "I watched it and I started crying. I'm a huge fan. It's kind of embarrassing because I love her so much. I couldn't believe it."</a:t>
            </a:r>
          </a:p>
          <a:p>
            <a:pPr marL="0" indent="0">
              <a:buNone/>
            </a:pPr>
            <a:endParaRPr lang="en-GB" dirty="0" smtClean="0"/>
          </a:p>
          <a:p>
            <a:pPr>
              <a:buNone/>
            </a:pPr>
            <a:endParaRPr lang="en-GB" dirty="0"/>
          </a:p>
        </p:txBody>
      </p:sp>
      <p:sp>
        <p:nvSpPr>
          <p:cNvPr id="4" name="TextBox 3"/>
          <p:cNvSpPr txBox="1"/>
          <p:nvPr/>
        </p:nvSpPr>
        <p:spPr>
          <a:xfrm>
            <a:off x="1524000" y="2057400"/>
            <a:ext cx="8382000" cy="461665"/>
          </a:xfrm>
          <a:prstGeom prst="rect">
            <a:avLst/>
          </a:prstGeom>
          <a:noFill/>
        </p:spPr>
        <p:txBody>
          <a:bodyPr wrap="square" rtlCol="0">
            <a:spAutoFit/>
          </a:bodyPr>
          <a:lstStyle/>
          <a:p>
            <a:r>
              <a:rPr lang="en-GB" sz="2400" dirty="0" smtClean="0"/>
              <a:t>They organise our writing and make it easier to understand</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hidden"/>
                                      </p:to>
                                    </p:set>
                                  </p:childTnLst>
                                </p:cTn>
                              </p:par>
                              <p:par>
                                <p:cTn id="13" presetID="1" presetClass="exit"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When do we use them?</a:t>
            </a:r>
            <a:endParaRPr lang="en-GB" dirty="0"/>
          </a:p>
        </p:txBody>
      </p:sp>
      <p:sp>
        <p:nvSpPr>
          <p:cNvPr id="3" name="Content Placeholder 2"/>
          <p:cNvSpPr>
            <a:spLocks noGrp="1"/>
          </p:cNvSpPr>
          <p:nvPr>
            <p:ph idx="1"/>
          </p:nvPr>
        </p:nvSpPr>
        <p:spPr/>
        <p:txBody>
          <a:bodyPr/>
          <a:lstStyle/>
          <a:p>
            <a:pPr>
              <a:buNone/>
            </a:pPr>
            <a:r>
              <a:rPr lang="en-GB" dirty="0" smtClean="0"/>
              <a:t>There are three reasons to start a new paragraph:</a:t>
            </a:r>
          </a:p>
          <a:p>
            <a:pPr>
              <a:buNone/>
            </a:pPr>
            <a:endParaRPr lang="en-GB" dirty="0" smtClean="0"/>
          </a:p>
          <a:p>
            <a:r>
              <a:rPr lang="en-GB" dirty="0" smtClean="0"/>
              <a:t>When there is a change of topic, place, thought or idea</a:t>
            </a:r>
          </a:p>
          <a:p>
            <a:r>
              <a:rPr lang="en-GB" dirty="0" smtClean="0"/>
              <a:t>When there is a change of time</a:t>
            </a:r>
          </a:p>
          <a:p>
            <a:r>
              <a:rPr lang="en-GB" dirty="0" smtClean="0"/>
              <a:t>When a new person speaks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Boy – </a:t>
            </a:r>
            <a:r>
              <a:rPr lang="en-GB" dirty="0" err="1" smtClean="0"/>
              <a:t>Roald</a:t>
            </a:r>
            <a:r>
              <a:rPr lang="en-GB" dirty="0" smtClean="0"/>
              <a:t> Dahl</a:t>
            </a:r>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dirty="0" smtClean="0"/>
              <a:t>When my father was fourteen, which is still more than one hundred years ago, he was up on the roof of the family house replacing some loose tiles when he slipped and fell. He broke his left arm below the elbow. Somebody ran to fetch the doctor, and half an hour later this gentleman mad a majestic drunken arrival in his horse-drawn buggy. </a:t>
            </a:r>
          </a:p>
          <a:p>
            <a:pPr>
              <a:buNone/>
            </a:pPr>
            <a:r>
              <a:rPr lang="en-GB" dirty="0" smtClean="0"/>
              <a:t>“We’ll soon put this back into place” he cried out, and two men were called off the street to help with the pulling.</a:t>
            </a:r>
          </a:p>
          <a:p>
            <a:pPr>
              <a:buNone/>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Whispers in the Graveyard</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Sheltering under the leafy tree prevented Sol from the torrential downpour that had begun so suddenly.</a:t>
            </a:r>
          </a:p>
          <a:p>
            <a:pPr marL="0" indent="0">
              <a:buNone/>
            </a:pPr>
            <a:endParaRPr lang="en-GB" sz="900" dirty="0" smtClean="0"/>
          </a:p>
          <a:p>
            <a:pPr marL="0" indent="0">
              <a:buNone/>
            </a:pPr>
            <a:r>
              <a:rPr lang="en-GB" dirty="0" smtClean="0"/>
              <a:t>After the rain had eased, Sol convinced himself that he should visit the far corner that he called his own. Taking care that his shadow was not visible in the dim street lights shining from the roadside, Sol crept over, making sure that he stayed as close to the wall as he could.</a:t>
            </a:r>
          </a:p>
          <a:p>
            <a:pPr marL="0" indent="0">
              <a:buNone/>
            </a:pPr>
            <a:endParaRPr lang="en-GB" sz="900" dirty="0" smtClean="0"/>
          </a:p>
          <a:p>
            <a:pPr marL="0" indent="0">
              <a:buNone/>
            </a:pPr>
            <a:r>
              <a:rPr lang="en-GB" dirty="0" smtClean="0"/>
              <a:t>“Dare you to run through the graveyard,” the young voice challenged.</a:t>
            </a:r>
          </a:p>
          <a:p>
            <a:pPr marL="0" indent="0">
              <a:buNone/>
            </a:pPr>
            <a:endParaRPr lang="en-GB" sz="900" dirty="0" smtClean="0"/>
          </a:p>
          <a:p>
            <a:pPr marL="0" indent="0">
              <a:buNone/>
            </a:pPr>
            <a:r>
              <a:rPr lang="en-GB" dirty="0" smtClean="0"/>
              <a:t>“Not tonight, it’s too wet.”</a:t>
            </a:r>
          </a:p>
          <a:p>
            <a:pPr marL="0" indent="0">
              <a:buNone/>
            </a:pP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Definition</a:t>
            </a:r>
            <a:endParaRPr lang="en-GB" b="1" dirty="0"/>
          </a:p>
        </p:txBody>
      </p:sp>
      <p:sp>
        <p:nvSpPr>
          <p:cNvPr id="3" name="Content Placeholder 2"/>
          <p:cNvSpPr>
            <a:spLocks noGrp="1"/>
          </p:cNvSpPr>
          <p:nvPr>
            <p:ph idx="1"/>
          </p:nvPr>
        </p:nvSpPr>
        <p:spPr/>
        <p:txBody>
          <a:bodyPr>
            <a:normAutofit/>
          </a:bodyPr>
          <a:lstStyle/>
          <a:p>
            <a:pPr marL="0" indent="0">
              <a:buNone/>
            </a:pPr>
            <a:r>
              <a:rPr lang="en-GB" sz="4000" dirty="0" smtClean="0"/>
              <a:t>Ethics are a person’s standards concerning what is acceptable and what is not acceptable to do</a:t>
            </a:r>
            <a:endParaRPr lang="en-GB"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newspaper ethics</a:t>
            </a:r>
            <a:endParaRPr lang="en-GB" dirty="0"/>
          </a:p>
        </p:txBody>
      </p:sp>
      <p:sp>
        <p:nvSpPr>
          <p:cNvPr id="3" name="Content Placeholder 2"/>
          <p:cNvSpPr>
            <a:spLocks noGrp="1"/>
          </p:cNvSpPr>
          <p:nvPr>
            <p:ph idx="1"/>
          </p:nvPr>
        </p:nvSpPr>
        <p:spPr/>
        <p:txBody>
          <a:bodyPr/>
          <a:lstStyle/>
          <a:p>
            <a:r>
              <a:rPr lang="en-GB" dirty="0" smtClean="0"/>
              <a:t>Give those involved a chance to give their point of view</a:t>
            </a:r>
          </a:p>
          <a:p>
            <a:r>
              <a:rPr lang="en-GB" dirty="0" smtClean="0"/>
              <a:t>Don’t reveal the names their informants</a:t>
            </a:r>
          </a:p>
          <a:p>
            <a:r>
              <a:rPr lang="en-GB" dirty="0" smtClean="0"/>
              <a:t>Only write stories that are of ‘public interest’</a:t>
            </a:r>
          </a:p>
          <a:p>
            <a:r>
              <a:rPr lang="en-GB" dirty="0" smtClean="0"/>
              <a:t>Respect privacy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GB" dirty="0" smtClean="0">
                <a:solidFill>
                  <a:schemeClr val="bg1"/>
                </a:solidFill>
              </a:rPr>
              <a:t>The South Bank Star</a:t>
            </a:r>
            <a:endParaRPr lang="en-GB" dirty="0">
              <a:solidFill>
                <a:schemeClr val="bg1"/>
              </a:solidFill>
            </a:endParaRPr>
          </a:p>
        </p:txBody>
      </p:sp>
      <p:sp>
        <p:nvSpPr>
          <p:cNvPr id="4" name="TextBox 3"/>
          <p:cNvSpPr txBox="1"/>
          <p:nvPr/>
        </p:nvSpPr>
        <p:spPr>
          <a:xfrm>
            <a:off x="914400" y="1600200"/>
            <a:ext cx="7467600" cy="830997"/>
          </a:xfrm>
          <a:prstGeom prst="rect">
            <a:avLst/>
          </a:prstGeom>
          <a:noFill/>
          <a:ln>
            <a:solidFill>
              <a:schemeClr val="tx1"/>
            </a:solidFill>
          </a:ln>
        </p:spPr>
        <p:txBody>
          <a:bodyPr wrap="square" rtlCol="0">
            <a:spAutoFit/>
          </a:bodyPr>
          <a:lstStyle/>
          <a:p>
            <a:r>
              <a:rPr lang="en-GB" sz="1600" dirty="0" smtClean="0"/>
              <a:t>You hear that a loveable children’s TV star was taking illegal drugs at a party in their home last night. Your informant suggested there could be proof in their dustbin. Do you send someone to search for evidence and grab the headline?</a:t>
            </a:r>
            <a:endParaRPr lang="en-GB" sz="1600" dirty="0"/>
          </a:p>
        </p:txBody>
      </p:sp>
      <p:sp>
        <p:nvSpPr>
          <p:cNvPr id="5" name="TextBox 4"/>
          <p:cNvSpPr txBox="1"/>
          <p:nvPr/>
        </p:nvSpPr>
        <p:spPr>
          <a:xfrm>
            <a:off x="1524000" y="2819400"/>
            <a:ext cx="609600" cy="369332"/>
          </a:xfrm>
          <a:prstGeom prst="rect">
            <a:avLst/>
          </a:prstGeom>
          <a:noFill/>
          <a:ln>
            <a:solidFill>
              <a:schemeClr val="tx1"/>
            </a:solidFill>
          </a:ln>
        </p:spPr>
        <p:txBody>
          <a:bodyPr wrap="square" rtlCol="0">
            <a:spAutoFit/>
          </a:bodyPr>
          <a:lstStyle/>
          <a:p>
            <a:pPr algn="ctr"/>
            <a:r>
              <a:rPr lang="en-GB" dirty="0" smtClean="0"/>
              <a:t>NO</a:t>
            </a:r>
            <a:endParaRPr lang="en-GB" dirty="0"/>
          </a:p>
        </p:txBody>
      </p:sp>
      <p:sp>
        <p:nvSpPr>
          <p:cNvPr id="6" name="TextBox 5"/>
          <p:cNvSpPr txBox="1"/>
          <p:nvPr/>
        </p:nvSpPr>
        <p:spPr>
          <a:xfrm>
            <a:off x="6705600" y="2895600"/>
            <a:ext cx="609600" cy="369332"/>
          </a:xfrm>
          <a:prstGeom prst="rect">
            <a:avLst/>
          </a:prstGeom>
          <a:noFill/>
          <a:ln>
            <a:solidFill>
              <a:schemeClr val="tx1"/>
            </a:solidFill>
          </a:ln>
        </p:spPr>
        <p:txBody>
          <a:bodyPr wrap="square" rtlCol="0">
            <a:spAutoFit/>
          </a:bodyPr>
          <a:lstStyle/>
          <a:p>
            <a:pPr algn="ctr"/>
            <a:r>
              <a:rPr lang="en-GB" dirty="0" smtClean="0"/>
              <a:t>YES</a:t>
            </a:r>
            <a:endParaRPr lang="en-GB" dirty="0"/>
          </a:p>
        </p:txBody>
      </p:sp>
      <p:cxnSp>
        <p:nvCxnSpPr>
          <p:cNvPr id="36" name="Straight Arrow Connector 35"/>
          <p:cNvCxnSpPr/>
          <p:nvPr/>
        </p:nvCxnSpPr>
        <p:spPr>
          <a:xfrm>
            <a:off x="1828800" y="24384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7010400" y="25146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pPr>
              <a:buNone/>
            </a:pPr>
            <a:r>
              <a:rPr lang="en-GB" dirty="0" smtClean="0"/>
              <a:t>By the end of the lesson we will:</a:t>
            </a:r>
          </a:p>
          <a:p>
            <a:pPr>
              <a:buNone/>
            </a:pPr>
            <a:endParaRPr lang="en-GB" dirty="0" smtClean="0"/>
          </a:p>
          <a:p>
            <a:r>
              <a:rPr lang="en-GB" dirty="0" smtClean="0"/>
              <a:t>Know what Standard English is</a:t>
            </a:r>
          </a:p>
          <a:p>
            <a:r>
              <a:rPr lang="en-GB" dirty="0" smtClean="0"/>
              <a:t>Understand what ‘bias’ is</a:t>
            </a:r>
          </a:p>
          <a:p>
            <a:r>
              <a:rPr lang="en-GB" dirty="0" smtClean="0"/>
              <a:t>Be able to identify signs of a bias news story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GB" dirty="0" smtClean="0">
                <a:solidFill>
                  <a:schemeClr val="bg1"/>
                </a:solidFill>
              </a:rPr>
              <a:t>The South Bank Star</a:t>
            </a:r>
            <a:endParaRPr lang="en-GB" dirty="0">
              <a:solidFill>
                <a:schemeClr val="bg1"/>
              </a:solidFill>
            </a:endParaRPr>
          </a:p>
        </p:txBody>
      </p:sp>
      <p:sp>
        <p:nvSpPr>
          <p:cNvPr id="4" name="TextBox 3"/>
          <p:cNvSpPr txBox="1"/>
          <p:nvPr/>
        </p:nvSpPr>
        <p:spPr>
          <a:xfrm>
            <a:off x="914400" y="1600200"/>
            <a:ext cx="7467600" cy="830997"/>
          </a:xfrm>
          <a:prstGeom prst="rect">
            <a:avLst/>
          </a:prstGeom>
          <a:noFill/>
          <a:ln>
            <a:solidFill>
              <a:schemeClr val="tx1"/>
            </a:solidFill>
          </a:ln>
        </p:spPr>
        <p:txBody>
          <a:bodyPr wrap="square" rtlCol="0">
            <a:spAutoFit/>
          </a:bodyPr>
          <a:lstStyle/>
          <a:p>
            <a:r>
              <a:rPr lang="en-GB" sz="1600" dirty="0" smtClean="0"/>
              <a:t>You hear that a loveable children’s TV star was taking illegal drugs at a party in their home last night. Your informant suggested there could be proof in their dustbin. Do you send someone to search for evidence and grab the headline?</a:t>
            </a:r>
            <a:endParaRPr lang="en-GB" sz="1600" dirty="0"/>
          </a:p>
        </p:txBody>
      </p:sp>
      <p:sp>
        <p:nvSpPr>
          <p:cNvPr id="5" name="TextBox 4"/>
          <p:cNvSpPr txBox="1"/>
          <p:nvPr/>
        </p:nvSpPr>
        <p:spPr>
          <a:xfrm>
            <a:off x="1524000" y="2819400"/>
            <a:ext cx="609600" cy="369332"/>
          </a:xfrm>
          <a:prstGeom prst="rect">
            <a:avLst/>
          </a:prstGeom>
          <a:noFill/>
          <a:ln>
            <a:solidFill>
              <a:schemeClr val="tx1"/>
            </a:solidFill>
          </a:ln>
        </p:spPr>
        <p:txBody>
          <a:bodyPr wrap="square" rtlCol="0">
            <a:spAutoFit/>
          </a:bodyPr>
          <a:lstStyle/>
          <a:p>
            <a:pPr algn="ctr"/>
            <a:r>
              <a:rPr lang="en-GB" dirty="0" smtClean="0"/>
              <a:t>NO</a:t>
            </a:r>
            <a:endParaRPr lang="en-GB" dirty="0"/>
          </a:p>
        </p:txBody>
      </p:sp>
      <p:sp>
        <p:nvSpPr>
          <p:cNvPr id="6" name="TextBox 5"/>
          <p:cNvSpPr txBox="1"/>
          <p:nvPr/>
        </p:nvSpPr>
        <p:spPr>
          <a:xfrm>
            <a:off x="6705600" y="2895600"/>
            <a:ext cx="609600" cy="369332"/>
          </a:xfrm>
          <a:prstGeom prst="rect">
            <a:avLst/>
          </a:prstGeom>
          <a:noFill/>
          <a:ln>
            <a:solidFill>
              <a:schemeClr val="tx1"/>
            </a:solidFill>
          </a:ln>
        </p:spPr>
        <p:txBody>
          <a:bodyPr wrap="square" rtlCol="0">
            <a:spAutoFit/>
          </a:bodyPr>
          <a:lstStyle/>
          <a:p>
            <a:pPr algn="ctr"/>
            <a:r>
              <a:rPr lang="en-GB" dirty="0" smtClean="0"/>
              <a:t>YES</a:t>
            </a:r>
            <a:endParaRPr lang="en-GB" dirty="0"/>
          </a:p>
        </p:txBody>
      </p:sp>
      <p:sp>
        <p:nvSpPr>
          <p:cNvPr id="26" name="TextBox 25"/>
          <p:cNvSpPr txBox="1"/>
          <p:nvPr/>
        </p:nvSpPr>
        <p:spPr>
          <a:xfrm>
            <a:off x="304800" y="3505200"/>
            <a:ext cx="3276600" cy="1323439"/>
          </a:xfrm>
          <a:prstGeom prst="rect">
            <a:avLst/>
          </a:prstGeom>
          <a:noFill/>
          <a:ln>
            <a:solidFill>
              <a:schemeClr val="tx1"/>
            </a:solidFill>
          </a:ln>
        </p:spPr>
        <p:txBody>
          <a:bodyPr wrap="square" rtlCol="0">
            <a:spAutoFit/>
          </a:bodyPr>
          <a:lstStyle/>
          <a:p>
            <a:r>
              <a:rPr lang="en-GB" sz="1600" dirty="0" smtClean="0"/>
              <a:t>Your main rival paper gets the story and sells loads of copies! You get a similar ‘lead’ from the same informant about another TV star. Do you run the story this time?</a:t>
            </a:r>
            <a:endParaRPr lang="en-GB" sz="1600" dirty="0"/>
          </a:p>
        </p:txBody>
      </p:sp>
      <p:sp>
        <p:nvSpPr>
          <p:cNvPr id="27" name="TextBox 26"/>
          <p:cNvSpPr txBox="1"/>
          <p:nvPr/>
        </p:nvSpPr>
        <p:spPr>
          <a:xfrm>
            <a:off x="609600" y="5105400"/>
            <a:ext cx="609600" cy="369332"/>
          </a:xfrm>
          <a:prstGeom prst="rect">
            <a:avLst/>
          </a:prstGeom>
          <a:noFill/>
          <a:ln>
            <a:solidFill>
              <a:schemeClr val="tx1"/>
            </a:solidFill>
          </a:ln>
        </p:spPr>
        <p:txBody>
          <a:bodyPr wrap="square" rtlCol="0">
            <a:spAutoFit/>
          </a:bodyPr>
          <a:lstStyle/>
          <a:p>
            <a:pPr algn="ctr"/>
            <a:r>
              <a:rPr lang="en-GB" dirty="0" smtClean="0"/>
              <a:t>NO</a:t>
            </a:r>
            <a:endParaRPr lang="en-GB" dirty="0"/>
          </a:p>
        </p:txBody>
      </p:sp>
      <p:sp>
        <p:nvSpPr>
          <p:cNvPr id="28" name="TextBox 27"/>
          <p:cNvSpPr txBox="1"/>
          <p:nvPr/>
        </p:nvSpPr>
        <p:spPr>
          <a:xfrm>
            <a:off x="2362200" y="5105400"/>
            <a:ext cx="609600" cy="369332"/>
          </a:xfrm>
          <a:prstGeom prst="rect">
            <a:avLst/>
          </a:prstGeom>
          <a:noFill/>
          <a:ln>
            <a:solidFill>
              <a:schemeClr val="tx1"/>
            </a:solidFill>
          </a:ln>
        </p:spPr>
        <p:txBody>
          <a:bodyPr wrap="square" rtlCol="0">
            <a:spAutoFit/>
          </a:bodyPr>
          <a:lstStyle/>
          <a:p>
            <a:pPr algn="ctr"/>
            <a:r>
              <a:rPr lang="en-GB" dirty="0" smtClean="0"/>
              <a:t>YES</a:t>
            </a:r>
            <a:endParaRPr lang="en-GB" dirty="0"/>
          </a:p>
        </p:txBody>
      </p:sp>
      <p:cxnSp>
        <p:nvCxnSpPr>
          <p:cNvPr id="30" name="Straight Arrow Connector 29"/>
          <p:cNvCxnSpPr/>
          <p:nvPr/>
        </p:nvCxnSpPr>
        <p:spPr>
          <a:xfrm>
            <a:off x="1828800" y="3200400"/>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914400" y="48768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2667000" y="48768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828800" y="24384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7010400" y="25146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28600" y="5715000"/>
            <a:ext cx="3429000" cy="830997"/>
          </a:xfrm>
          <a:prstGeom prst="rect">
            <a:avLst/>
          </a:prstGeom>
          <a:noFill/>
          <a:ln>
            <a:solidFill>
              <a:schemeClr val="tx1"/>
            </a:solidFill>
          </a:ln>
        </p:spPr>
        <p:txBody>
          <a:bodyPr wrap="square" rtlCol="0">
            <a:spAutoFit/>
          </a:bodyPr>
          <a:lstStyle/>
          <a:p>
            <a:r>
              <a:rPr lang="en-GB" sz="1600" dirty="0" smtClean="0"/>
              <a:t>Your rival is sued for breaching privacy, gets a big fine and loads of bad publicity. Good choice!!</a:t>
            </a:r>
            <a:endParaRPr lang="en-GB" sz="1600" dirty="0"/>
          </a:p>
        </p:txBody>
      </p:sp>
      <p:cxnSp>
        <p:nvCxnSpPr>
          <p:cNvPr id="40" name="Straight Arrow Connector 39"/>
          <p:cNvCxnSpPr>
            <a:stCxn id="27" idx="2"/>
          </p:cNvCxnSpPr>
          <p:nvPr/>
        </p:nvCxnSpPr>
        <p:spPr>
          <a:xfrm>
            <a:off x="914400" y="5474732"/>
            <a:ext cx="0" cy="2402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0000"/>
          </a:solidFill>
        </p:spPr>
        <p:txBody>
          <a:bodyPr/>
          <a:lstStyle/>
          <a:p>
            <a:r>
              <a:rPr lang="en-GB" dirty="0" smtClean="0">
                <a:solidFill>
                  <a:schemeClr val="bg1"/>
                </a:solidFill>
              </a:rPr>
              <a:t>The South Bank Star</a:t>
            </a:r>
            <a:endParaRPr lang="en-GB" dirty="0">
              <a:solidFill>
                <a:schemeClr val="bg1"/>
              </a:solidFill>
            </a:endParaRPr>
          </a:p>
        </p:txBody>
      </p:sp>
      <p:sp>
        <p:nvSpPr>
          <p:cNvPr id="4" name="TextBox 3"/>
          <p:cNvSpPr txBox="1"/>
          <p:nvPr/>
        </p:nvSpPr>
        <p:spPr>
          <a:xfrm>
            <a:off x="914400" y="1600200"/>
            <a:ext cx="7467600" cy="830997"/>
          </a:xfrm>
          <a:prstGeom prst="rect">
            <a:avLst/>
          </a:prstGeom>
          <a:noFill/>
          <a:ln>
            <a:solidFill>
              <a:schemeClr val="tx1"/>
            </a:solidFill>
          </a:ln>
        </p:spPr>
        <p:txBody>
          <a:bodyPr wrap="square" rtlCol="0">
            <a:spAutoFit/>
          </a:bodyPr>
          <a:lstStyle/>
          <a:p>
            <a:r>
              <a:rPr lang="en-GB" sz="1600" dirty="0" smtClean="0"/>
              <a:t>You hear that a loveable children’s TV star was taking illegal drugs at a party in their home last night. Your informant suggested there could be proof in their dustbin. Do you send someone to search for evidence and grab the headline?</a:t>
            </a:r>
            <a:endParaRPr lang="en-GB" sz="1600" dirty="0"/>
          </a:p>
        </p:txBody>
      </p:sp>
      <p:sp>
        <p:nvSpPr>
          <p:cNvPr id="5" name="TextBox 4"/>
          <p:cNvSpPr txBox="1"/>
          <p:nvPr/>
        </p:nvSpPr>
        <p:spPr>
          <a:xfrm>
            <a:off x="1524000" y="2819400"/>
            <a:ext cx="609600" cy="369332"/>
          </a:xfrm>
          <a:prstGeom prst="rect">
            <a:avLst/>
          </a:prstGeom>
          <a:noFill/>
          <a:ln>
            <a:solidFill>
              <a:schemeClr val="tx1"/>
            </a:solidFill>
          </a:ln>
        </p:spPr>
        <p:txBody>
          <a:bodyPr wrap="square" rtlCol="0">
            <a:spAutoFit/>
          </a:bodyPr>
          <a:lstStyle/>
          <a:p>
            <a:pPr algn="ctr"/>
            <a:r>
              <a:rPr lang="en-GB" dirty="0" smtClean="0"/>
              <a:t>NO</a:t>
            </a:r>
            <a:endParaRPr lang="en-GB" dirty="0"/>
          </a:p>
        </p:txBody>
      </p:sp>
      <p:sp>
        <p:nvSpPr>
          <p:cNvPr id="6" name="TextBox 5"/>
          <p:cNvSpPr txBox="1"/>
          <p:nvPr/>
        </p:nvSpPr>
        <p:spPr>
          <a:xfrm>
            <a:off x="6705600" y="2895600"/>
            <a:ext cx="609600" cy="369332"/>
          </a:xfrm>
          <a:prstGeom prst="rect">
            <a:avLst/>
          </a:prstGeom>
          <a:noFill/>
          <a:ln>
            <a:solidFill>
              <a:schemeClr val="tx1"/>
            </a:solidFill>
          </a:ln>
        </p:spPr>
        <p:txBody>
          <a:bodyPr wrap="square" rtlCol="0">
            <a:spAutoFit/>
          </a:bodyPr>
          <a:lstStyle/>
          <a:p>
            <a:pPr algn="ctr"/>
            <a:r>
              <a:rPr lang="en-GB" dirty="0" smtClean="0"/>
              <a:t>YES</a:t>
            </a:r>
            <a:endParaRPr lang="en-GB" dirty="0"/>
          </a:p>
        </p:txBody>
      </p:sp>
      <p:sp>
        <p:nvSpPr>
          <p:cNvPr id="26" name="TextBox 25"/>
          <p:cNvSpPr txBox="1"/>
          <p:nvPr/>
        </p:nvSpPr>
        <p:spPr>
          <a:xfrm>
            <a:off x="304800" y="3505200"/>
            <a:ext cx="3276600" cy="1323439"/>
          </a:xfrm>
          <a:prstGeom prst="rect">
            <a:avLst/>
          </a:prstGeom>
          <a:noFill/>
          <a:ln>
            <a:solidFill>
              <a:schemeClr val="tx1"/>
            </a:solidFill>
          </a:ln>
        </p:spPr>
        <p:txBody>
          <a:bodyPr wrap="square" rtlCol="0">
            <a:spAutoFit/>
          </a:bodyPr>
          <a:lstStyle/>
          <a:p>
            <a:r>
              <a:rPr lang="en-GB" sz="1600" dirty="0" smtClean="0"/>
              <a:t>Your main rival paper gets the story and sells loads of copies! You get a similar ‘lead’ from the same informant about another TV star. Do you run the story this time?</a:t>
            </a:r>
            <a:endParaRPr lang="en-GB" sz="1600" dirty="0"/>
          </a:p>
        </p:txBody>
      </p:sp>
      <p:sp>
        <p:nvSpPr>
          <p:cNvPr id="28" name="TextBox 27"/>
          <p:cNvSpPr txBox="1"/>
          <p:nvPr/>
        </p:nvSpPr>
        <p:spPr>
          <a:xfrm>
            <a:off x="1524000" y="5105400"/>
            <a:ext cx="609600" cy="369332"/>
          </a:xfrm>
          <a:prstGeom prst="rect">
            <a:avLst/>
          </a:prstGeom>
          <a:noFill/>
          <a:ln>
            <a:solidFill>
              <a:schemeClr val="tx1"/>
            </a:solidFill>
          </a:ln>
        </p:spPr>
        <p:txBody>
          <a:bodyPr wrap="square" rtlCol="0">
            <a:spAutoFit/>
          </a:bodyPr>
          <a:lstStyle/>
          <a:p>
            <a:pPr algn="ctr"/>
            <a:r>
              <a:rPr lang="en-GB" dirty="0" smtClean="0"/>
              <a:t>YES</a:t>
            </a:r>
            <a:endParaRPr lang="en-GB" dirty="0"/>
          </a:p>
        </p:txBody>
      </p:sp>
      <p:cxnSp>
        <p:nvCxnSpPr>
          <p:cNvPr id="30" name="Straight Arrow Connector 29"/>
          <p:cNvCxnSpPr/>
          <p:nvPr/>
        </p:nvCxnSpPr>
        <p:spPr>
          <a:xfrm>
            <a:off x="1828800" y="3200400"/>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828800" y="48768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1828800" y="24384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7010400" y="2514600"/>
            <a:ext cx="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28600" y="5715000"/>
            <a:ext cx="3429000" cy="830997"/>
          </a:xfrm>
          <a:prstGeom prst="rect">
            <a:avLst/>
          </a:prstGeom>
          <a:noFill/>
          <a:ln>
            <a:solidFill>
              <a:schemeClr val="tx1"/>
            </a:solidFill>
          </a:ln>
        </p:spPr>
        <p:txBody>
          <a:bodyPr wrap="square" rtlCol="0">
            <a:spAutoFit/>
          </a:bodyPr>
          <a:lstStyle/>
          <a:p>
            <a:r>
              <a:rPr lang="en-GB" sz="1600" dirty="0" smtClean="0"/>
              <a:t>You and your rival are sued for breaching privacy, get a big fine and loads of bad publicity. Oops!!</a:t>
            </a:r>
            <a:endParaRPr lang="en-GB" sz="1600" dirty="0"/>
          </a:p>
        </p:txBody>
      </p:sp>
      <p:cxnSp>
        <p:nvCxnSpPr>
          <p:cNvPr id="40" name="Straight Arrow Connector 39"/>
          <p:cNvCxnSpPr/>
          <p:nvPr/>
        </p:nvCxnSpPr>
        <p:spPr>
          <a:xfrm>
            <a:off x="1828800" y="5486400"/>
            <a:ext cx="0" cy="2402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90800" y="304800"/>
            <a:ext cx="3886200" cy="4524315"/>
          </a:xfrm>
          <a:prstGeom prst="rect">
            <a:avLst/>
          </a:prstGeom>
          <a:noFill/>
          <a:ln>
            <a:solidFill>
              <a:schemeClr val="tx2">
                <a:lumMod val="75000"/>
              </a:schemeClr>
            </a:solidFill>
          </a:ln>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p:txBody>
      </p:sp>
      <p:cxnSp>
        <p:nvCxnSpPr>
          <p:cNvPr id="6" name="Straight Connector 5"/>
          <p:cNvCxnSpPr/>
          <p:nvPr/>
        </p:nvCxnSpPr>
        <p:spPr>
          <a:xfrm>
            <a:off x="4267200" y="304800"/>
            <a:ext cx="0" cy="83820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590800" y="1143000"/>
            <a:ext cx="16764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590800" y="1447800"/>
            <a:ext cx="38862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743200" y="1600200"/>
            <a:ext cx="3505200" cy="369332"/>
          </a:xfrm>
          <a:prstGeom prst="rect">
            <a:avLst/>
          </a:prstGeom>
          <a:noFill/>
          <a:ln>
            <a:solidFill>
              <a:schemeClr val="tx2">
                <a:lumMod val="75000"/>
              </a:schemeClr>
            </a:solidFill>
          </a:ln>
        </p:spPr>
        <p:txBody>
          <a:bodyPr wrap="square" rtlCol="0">
            <a:spAutoFit/>
          </a:bodyPr>
          <a:lstStyle/>
          <a:p>
            <a:r>
              <a:rPr lang="en-GB" dirty="0" smtClean="0"/>
              <a:t>WORDS </a:t>
            </a:r>
            <a:r>
              <a:rPr lang="en-GB" dirty="0" err="1" smtClean="0"/>
              <a:t>WORDS</a:t>
            </a:r>
            <a:r>
              <a:rPr lang="en-GB" dirty="0" smtClean="0"/>
              <a:t> </a:t>
            </a:r>
            <a:r>
              <a:rPr lang="en-GB" dirty="0" err="1" smtClean="0"/>
              <a:t>WORDS</a:t>
            </a:r>
            <a:r>
              <a:rPr lang="en-GB" dirty="0" smtClean="0"/>
              <a:t> </a:t>
            </a:r>
            <a:r>
              <a:rPr lang="en-GB" dirty="0" err="1" smtClean="0"/>
              <a:t>WORDS</a:t>
            </a:r>
            <a:endParaRPr lang="en-GB" dirty="0"/>
          </a:p>
        </p:txBody>
      </p:sp>
      <p:sp>
        <p:nvSpPr>
          <p:cNvPr id="17" name="TextBox 16"/>
          <p:cNvSpPr txBox="1"/>
          <p:nvPr/>
        </p:nvSpPr>
        <p:spPr>
          <a:xfrm>
            <a:off x="2743200" y="1969532"/>
            <a:ext cx="1752600" cy="461665"/>
          </a:xfrm>
          <a:prstGeom prst="rect">
            <a:avLst/>
          </a:prstGeom>
          <a:noFill/>
          <a:ln>
            <a:solidFill>
              <a:schemeClr val="tx2">
                <a:lumMod val="75000"/>
              </a:schemeClr>
            </a:solidFill>
          </a:ln>
        </p:spPr>
        <p:txBody>
          <a:bodyPr wrap="square" rtlCol="0">
            <a:spAutoFit/>
          </a:bodyPr>
          <a:lstStyle/>
          <a:p>
            <a:pPr marL="285750" indent="-285750">
              <a:buFont typeface="Arial" pitchFamily="34" charset="0"/>
              <a:buChar char="•"/>
            </a:pPr>
            <a:r>
              <a:rPr lang="en-GB" sz="1200" dirty="0" smtClean="0"/>
              <a:t>MORE WORDS</a:t>
            </a:r>
          </a:p>
          <a:p>
            <a:pPr marL="285750" indent="-285750">
              <a:buFont typeface="Arial" pitchFamily="34" charset="0"/>
              <a:buChar char="•"/>
            </a:pPr>
            <a:r>
              <a:rPr lang="en-GB" sz="1200" dirty="0" smtClean="0"/>
              <a:t>MORE WORDS</a:t>
            </a:r>
            <a:endParaRPr lang="en-GB" sz="1200" dirty="0"/>
          </a:p>
        </p:txBody>
      </p:sp>
      <p:sp>
        <p:nvSpPr>
          <p:cNvPr id="18" name="TextBox 17"/>
          <p:cNvSpPr txBox="1"/>
          <p:nvPr/>
        </p:nvSpPr>
        <p:spPr>
          <a:xfrm>
            <a:off x="2743200" y="3733800"/>
            <a:ext cx="3505200" cy="969496"/>
          </a:xfrm>
          <a:prstGeom prst="rect">
            <a:avLst/>
          </a:prstGeom>
          <a:noFill/>
          <a:ln>
            <a:solidFill>
              <a:schemeClr val="tx2">
                <a:lumMod val="75000"/>
              </a:schemeClr>
            </a:solidFill>
          </a:ln>
        </p:spPr>
        <p:txBody>
          <a:bodyPr wrap="square" rtlCol="0">
            <a:spAutoFit/>
          </a:bodyPr>
          <a:lstStyle/>
          <a:p>
            <a:r>
              <a:rPr lang="en-GB" sz="1200" b="1" dirty="0" smtClean="0"/>
              <a:t>Lots of words. </a:t>
            </a:r>
            <a:r>
              <a:rPr lang="en-GB" sz="1200" b="1" dirty="0"/>
              <a:t>Lots of words. Lots of words. Lots of words. Lots of words. Lots of words. Lots of words</a:t>
            </a:r>
            <a:r>
              <a:rPr lang="en-GB" sz="1200" dirty="0"/>
              <a:t>. </a:t>
            </a:r>
            <a:endParaRPr lang="en-GB" sz="1200" dirty="0" smtClean="0"/>
          </a:p>
          <a:p>
            <a:r>
              <a:rPr lang="en-GB" sz="1100" dirty="0" smtClean="0"/>
              <a:t>Lots </a:t>
            </a:r>
            <a:r>
              <a:rPr lang="en-GB" sz="1100" dirty="0"/>
              <a:t>of words. Lots of words. Lots of words. Lots of words. Lots of words. Lots of words. Lots of words. Lots of words. Lots of words. Lots of words. Lots of words. Lots of words. </a:t>
            </a:r>
          </a:p>
        </p:txBody>
      </p:sp>
      <p:sp>
        <p:nvSpPr>
          <p:cNvPr id="19" name="TextBox 18"/>
          <p:cNvSpPr txBox="1"/>
          <p:nvPr/>
        </p:nvSpPr>
        <p:spPr>
          <a:xfrm>
            <a:off x="2743200" y="3429000"/>
            <a:ext cx="1676400" cy="230832"/>
          </a:xfrm>
          <a:prstGeom prst="rect">
            <a:avLst/>
          </a:prstGeom>
          <a:noFill/>
          <a:ln>
            <a:solidFill>
              <a:schemeClr val="tx2">
                <a:lumMod val="75000"/>
              </a:schemeClr>
            </a:solidFill>
          </a:ln>
        </p:spPr>
        <p:txBody>
          <a:bodyPr wrap="square" rtlCol="0">
            <a:spAutoFit/>
          </a:bodyPr>
          <a:lstStyle/>
          <a:p>
            <a:r>
              <a:rPr lang="en-GB" sz="900" dirty="0" smtClean="0"/>
              <a:t>Someone’s name</a:t>
            </a:r>
            <a:endParaRPr lang="en-GB" sz="900" dirty="0"/>
          </a:p>
        </p:txBody>
      </p:sp>
      <p:cxnSp>
        <p:nvCxnSpPr>
          <p:cNvPr id="21" name="Straight Connector 20"/>
          <p:cNvCxnSpPr/>
          <p:nvPr/>
        </p:nvCxnSpPr>
        <p:spPr>
          <a:xfrm>
            <a:off x="4648200" y="2081440"/>
            <a:ext cx="17526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616278" y="3554040"/>
            <a:ext cx="1752600"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368878" y="2081440"/>
            <a:ext cx="0" cy="147260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648200" y="2081440"/>
            <a:ext cx="0" cy="45720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616278" y="3325440"/>
            <a:ext cx="0" cy="22860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743200" y="3312496"/>
            <a:ext cx="1873078"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743200" y="2538640"/>
            <a:ext cx="1924564"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743200" y="2538640"/>
            <a:ext cx="0" cy="773856"/>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85800" y="5181600"/>
            <a:ext cx="8077200" cy="923330"/>
          </a:xfrm>
          <a:prstGeom prst="rect">
            <a:avLst/>
          </a:prstGeom>
          <a:noFill/>
        </p:spPr>
        <p:txBody>
          <a:bodyPr wrap="square" rtlCol="0">
            <a:spAutoFit/>
          </a:bodyPr>
          <a:lstStyle/>
          <a:p>
            <a:r>
              <a:rPr lang="en-GB" dirty="0" smtClean="0"/>
              <a:t>Image		</a:t>
            </a:r>
            <a:r>
              <a:rPr lang="en-GB" dirty="0" err="1" smtClean="0"/>
              <a:t>Byline</a:t>
            </a:r>
            <a:r>
              <a:rPr lang="en-GB" dirty="0" smtClean="0"/>
              <a:t>		Masthead		Headline</a:t>
            </a:r>
          </a:p>
          <a:p>
            <a:endParaRPr lang="en-GB" dirty="0"/>
          </a:p>
          <a:p>
            <a:r>
              <a:rPr lang="en-GB" dirty="0" smtClean="0"/>
              <a:t>Text		Strapline		Banner			Lead paragraph</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GB" b="1" dirty="0" smtClean="0"/>
              <a:t>Standard English</a:t>
            </a:r>
            <a:endParaRPr lang="en-GB" b="1" dirty="0"/>
          </a:p>
        </p:txBody>
      </p:sp>
      <p:pic>
        <p:nvPicPr>
          <p:cNvPr id="1026" name="Picture 2" descr="http://up.metropol247.co.uk/woah/BBC%20News%20Channel%20061110%20Peter%20Dobbie.png"/>
          <p:cNvPicPr>
            <a:picLocks noChangeAspect="1" noChangeArrowheads="1"/>
          </p:cNvPicPr>
          <p:nvPr/>
        </p:nvPicPr>
        <p:blipFill>
          <a:blip r:embed="rId2" cstate="print"/>
          <a:srcRect l="16000" t="5694" r="7556" b="6050"/>
          <a:stretch>
            <a:fillRect/>
          </a:stretch>
        </p:blipFill>
        <p:spPr bwMode="auto">
          <a:xfrm>
            <a:off x="685800" y="3124200"/>
            <a:ext cx="4756355" cy="3429000"/>
          </a:xfrm>
          <a:prstGeom prst="rect">
            <a:avLst/>
          </a:prstGeom>
          <a:noFill/>
          <a:ln>
            <a:solidFill>
              <a:schemeClr val="accent1">
                <a:shade val="50000"/>
              </a:schemeClr>
            </a:solidFill>
          </a:ln>
        </p:spPr>
      </p:pic>
      <p:sp>
        <p:nvSpPr>
          <p:cNvPr id="5" name="Rounded Rectangular Callout 4"/>
          <p:cNvSpPr/>
          <p:nvPr/>
        </p:nvSpPr>
        <p:spPr>
          <a:xfrm>
            <a:off x="4876800" y="2667000"/>
            <a:ext cx="3962400" cy="2667000"/>
          </a:xfrm>
          <a:prstGeom prst="wedgeRoundRectCallout">
            <a:avLst>
              <a:gd name="adj1" fmla="val -78336"/>
              <a:gd name="adj2" fmla="val 2274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err="1" smtClean="0">
                <a:solidFill>
                  <a:schemeClr val="accent1">
                    <a:lumMod val="75000"/>
                  </a:schemeClr>
                </a:solidFill>
              </a:rPr>
              <a:t>Firefighters</a:t>
            </a:r>
            <a:r>
              <a:rPr lang="en-GB" sz="2400" dirty="0" smtClean="0">
                <a:solidFill>
                  <a:schemeClr val="accent1">
                    <a:lumMod val="75000"/>
                  </a:schemeClr>
                </a:solidFill>
              </a:rPr>
              <a:t> said the </a:t>
            </a:r>
            <a:r>
              <a:rPr lang="en-GB" sz="2400" dirty="0" err="1" smtClean="0">
                <a:solidFill>
                  <a:schemeClr val="accent1">
                    <a:lumMod val="75000"/>
                  </a:schemeClr>
                </a:solidFill>
              </a:rPr>
              <a:t>ginormous</a:t>
            </a:r>
            <a:r>
              <a:rPr lang="en-GB" sz="2400" dirty="0" smtClean="0">
                <a:solidFill>
                  <a:schemeClr val="accent1">
                    <a:lumMod val="75000"/>
                  </a:schemeClr>
                </a:solidFill>
              </a:rPr>
              <a:t> fire was proper hot and dangerous. Onlookers were all like “oh my god!” when the gas canister exploded and bits went everywhere!!</a:t>
            </a:r>
            <a:endParaRPr lang="en-GB" sz="2400" dirty="0">
              <a:solidFill>
                <a:schemeClr val="accent1">
                  <a:lumMod val="75000"/>
                </a:schemeClr>
              </a:solidFill>
            </a:endParaRPr>
          </a:p>
        </p:txBody>
      </p:sp>
      <p:sp>
        <p:nvSpPr>
          <p:cNvPr id="6" name="TextBox 5"/>
          <p:cNvSpPr txBox="1"/>
          <p:nvPr/>
        </p:nvSpPr>
        <p:spPr>
          <a:xfrm>
            <a:off x="914400" y="1219200"/>
            <a:ext cx="7772400" cy="1077218"/>
          </a:xfrm>
          <a:prstGeom prst="rect">
            <a:avLst/>
          </a:prstGeom>
          <a:noFill/>
        </p:spPr>
        <p:txBody>
          <a:bodyPr wrap="square" rtlCol="0">
            <a:spAutoFit/>
          </a:bodyPr>
          <a:lstStyle/>
          <a:p>
            <a:r>
              <a:rPr lang="en-GB" sz="3200" dirty="0" smtClean="0"/>
              <a:t>A formal style: used in most types of writing and when addressing important people</a:t>
            </a:r>
            <a:endParaRPr lang="en-GB"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Standard or non-standard?</a:t>
            </a:r>
            <a:endParaRPr lang="en-GB" b="1" dirty="0"/>
          </a:p>
        </p:txBody>
      </p:sp>
      <p:sp>
        <p:nvSpPr>
          <p:cNvPr id="3" name="Content Placeholder 2"/>
          <p:cNvSpPr>
            <a:spLocks noGrp="1"/>
          </p:cNvSpPr>
          <p:nvPr>
            <p:ph idx="1"/>
          </p:nvPr>
        </p:nvSpPr>
        <p:spPr>
          <a:xfrm>
            <a:off x="457200" y="1524000"/>
            <a:ext cx="7086600" cy="4525963"/>
          </a:xfrm>
        </p:spPr>
        <p:txBody>
          <a:bodyPr>
            <a:normAutofit/>
          </a:bodyPr>
          <a:lstStyle/>
          <a:p>
            <a:pPr marL="0" indent="0">
              <a:buNone/>
            </a:pPr>
            <a:r>
              <a:rPr lang="en-GB" dirty="0" smtClean="0"/>
              <a:t>1. When we done our science experiment the water went all bubbly.</a:t>
            </a:r>
          </a:p>
          <a:p>
            <a:pPr marL="0" indent="0">
              <a:buNone/>
            </a:pPr>
            <a:endParaRPr lang="en-GB" sz="1000" dirty="0" smtClean="0"/>
          </a:p>
          <a:p>
            <a:pPr marL="0" indent="0">
              <a:buNone/>
            </a:pPr>
            <a:r>
              <a:rPr lang="en-GB" dirty="0" smtClean="0"/>
              <a:t>2. I didn’t do nothing!</a:t>
            </a:r>
          </a:p>
          <a:p>
            <a:pPr marL="0" indent="0">
              <a:buNone/>
            </a:pPr>
            <a:endParaRPr lang="en-GB" sz="1000" dirty="0" smtClean="0"/>
          </a:p>
          <a:p>
            <a:pPr marL="0" indent="0">
              <a:buNone/>
            </a:pPr>
            <a:r>
              <a:rPr lang="en-GB" dirty="0" smtClean="0"/>
              <a:t>3. I thought that was lovely.</a:t>
            </a:r>
          </a:p>
          <a:p>
            <a:pPr marL="0" indent="0">
              <a:buNone/>
            </a:pPr>
            <a:endParaRPr lang="en-GB" sz="1000" dirty="0" smtClean="0"/>
          </a:p>
          <a:p>
            <a:pPr marL="0" indent="0">
              <a:buNone/>
            </a:pPr>
            <a:r>
              <a:rPr lang="en-GB" dirty="0" smtClean="0"/>
              <a:t>4.I seen you thump him one on the head!</a:t>
            </a:r>
          </a:p>
          <a:p>
            <a:pPr marL="0" indent="0">
              <a:buNone/>
            </a:pPr>
            <a:endParaRPr lang="en-GB" sz="1050" dirty="0" smtClean="0"/>
          </a:p>
          <a:p>
            <a:pPr marL="0" indent="0">
              <a:buNone/>
            </a:pPr>
            <a:r>
              <a:rPr lang="en-GB" dirty="0" smtClean="0"/>
              <a:t>5. The wind was very cold on Saturday.</a:t>
            </a:r>
            <a:endParaRPr lang="en-GB" dirty="0"/>
          </a:p>
        </p:txBody>
      </p:sp>
      <p:graphicFrame>
        <p:nvGraphicFramePr>
          <p:cNvPr id="4" name="Table 3"/>
          <p:cNvGraphicFramePr>
            <a:graphicFrameLocks noGrp="1"/>
          </p:cNvGraphicFramePr>
          <p:nvPr/>
        </p:nvGraphicFramePr>
        <p:xfrm>
          <a:off x="7772400" y="1600200"/>
          <a:ext cx="762000" cy="4267200"/>
        </p:xfrm>
        <a:graphic>
          <a:graphicData uri="http://schemas.openxmlformats.org/drawingml/2006/table">
            <a:tbl>
              <a:tblPr bandRow="1">
                <a:tableStyleId>{5C22544A-7EE6-4342-B048-85BDC9FD1C3A}</a:tableStyleId>
              </a:tblPr>
              <a:tblGrid>
                <a:gridCol w="762000">
                  <a:extLst>
                    <a:ext uri="{9D8B030D-6E8A-4147-A177-3AD203B41FA5}">
                      <a16:colId xmlns:a16="http://schemas.microsoft.com/office/drawing/2014/main" val="20000"/>
                    </a:ext>
                  </a:extLst>
                </a:gridCol>
              </a:tblGrid>
              <a:tr h="1143000">
                <a:tc>
                  <a:txBody>
                    <a:bodyPr/>
                    <a:lstStyle/>
                    <a:p>
                      <a:endParaRPr lang="en-GB" dirty="0"/>
                    </a:p>
                  </a:txBody>
                  <a:tcPr/>
                </a:tc>
                <a:extLst>
                  <a:ext uri="{0D108BD9-81ED-4DB2-BD59-A6C34878D82A}">
                    <a16:rowId xmlns:a16="http://schemas.microsoft.com/office/drawing/2014/main" val="10000"/>
                  </a:ext>
                </a:extLst>
              </a:tr>
              <a:tr h="781050">
                <a:tc>
                  <a:txBody>
                    <a:bodyPr/>
                    <a:lstStyle/>
                    <a:p>
                      <a:endParaRPr lang="en-GB" dirty="0"/>
                    </a:p>
                  </a:txBody>
                  <a:tcPr/>
                </a:tc>
                <a:extLst>
                  <a:ext uri="{0D108BD9-81ED-4DB2-BD59-A6C34878D82A}">
                    <a16:rowId xmlns:a16="http://schemas.microsoft.com/office/drawing/2014/main" val="10001"/>
                  </a:ext>
                </a:extLst>
              </a:tr>
              <a:tr h="781050">
                <a:tc>
                  <a:txBody>
                    <a:bodyPr/>
                    <a:lstStyle/>
                    <a:p>
                      <a:endParaRPr lang="en-GB" dirty="0"/>
                    </a:p>
                  </a:txBody>
                  <a:tcPr/>
                </a:tc>
                <a:extLst>
                  <a:ext uri="{0D108BD9-81ED-4DB2-BD59-A6C34878D82A}">
                    <a16:rowId xmlns:a16="http://schemas.microsoft.com/office/drawing/2014/main" val="10002"/>
                  </a:ext>
                </a:extLst>
              </a:tr>
              <a:tr h="781050">
                <a:tc>
                  <a:txBody>
                    <a:bodyPr/>
                    <a:lstStyle/>
                    <a:p>
                      <a:endParaRPr lang="en-GB" dirty="0"/>
                    </a:p>
                  </a:txBody>
                  <a:tcPr/>
                </a:tc>
                <a:extLst>
                  <a:ext uri="{0D108BD9-81ED-4DB2-BD59-A6C34878D82A}">
                    <a16:rowId xmlns:a16="http://schemas.microsoft.com/office/drawing/2014/main" val="10003"/>
                  </a:ext>
                </a:extLst>
              </a:tr>
              <a:tr h="781050">
                <a:tc>
                  <a:txBody>
                    <a:bodyPr/>
                    <a:lstStyle/>
                    <a:p>
                      <a:endParaRPr lang="en-GB" dirty="0"/>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pPr>
              <a:buNone/>
            </a:pPr>
            <a:r>
              <a:rPr lang="en-GB" dirty="0" smtClean="0"/>
              <a:t>By the end of the lesson we will:</a:t>
            </a:r>
          </a:p>
          <a:p>
            <a:pPr>
              <a:buNone/>
            </a:pPr>
            <a:endParaRPr lang="en-GB" dirty="0" smtClean="0"/>
          </a:p>
          <a:p>
            <a:r>
              <a:rPr lang="en-GB" dirty="0" smtClean="0"/>
              <a:t>Know what Standard English is</a:t>
            </a:r>
          </a:p>
          <a:p>
            <a:r>
              <a:rPr lang="en-GB" dirty="0" smtClean="0"/>
              <a:t>Understand what ‘bias’ is</a:t>
            </a:r>
          </a:p>
          <a:p>
            <a:r>
              <a:rPr lang="en-GB" dirty="0" smtClean="0"/>
              <a:t>Be able to identify signs of a bias news story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is bias?</a:t>
            </a:r>
            <a:endParaRPr lang="en-GB" b="1" dirty="0"/>
          </a:p>
        </p:txBody>
      </p:sp>
      <p:sp>
        <p:nvSpPr>
          <p:cNvPr id="3" name="Content Placeholder 2"/>
          <p:cNvSpPr>
            <a:spLocks noGrp="1"/>
          </p:cNvSpPr>
          <p:nvPr>
            <p:ph idx="1"/>
          </p:nvPr>
        </p:nvSpPr>
        <p:spPr/>
        <p:txBody>
          <a:bodyPr>
            <a:normAutofit/>
          </a:bodyPr>
          <a:lstStyle/>
          <a:p>
            <a:pPr>
              <a:buNone/>
            </a:pPr>
            <a:r>
              <a:rPr lang="en-GB" sz="4400" dirty="0" smtClean="0"/>
              <a:t>Bias: A one-sided perspective; an inclination towards one point of view</a:t>
            </a:r>
            <a:endParaRPr lang="en-GB" sz="4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5380037"/>
            <a:ext cx="4038600" cy="1477963"/>
          </a:xfrm>
        </p:spPr>
        <p:txBody>
          <a:bodyPr/>
          <a:lstStyle/>
          <a:p>
            <a:pPr marL="0" indent="0">
              <a:buNone/>
            </a:pPr>
            <a:r>
              <a:rPr lang="en-GB" sz="4400" dirty="0" smtClean="0"/>
              <a:t>Idiot pulls traffic stunt</a:t>
            </a:r>
            <a:endParaRPr lang="en-GB" dirty="0"/>
          </a:p>
        </p:txBody>
      </p:sp>
      <p:sp>
        <p:nvSpPr>
          <p:cNvPr id="6" name="Content Placeholder 5"/>
          <p:cNvSpPr>
            <a:spLocks noGrp="1"/>
          </p:cNvSpPr>
          <p:nvPr>
            <p:ph sz="half" idx="2"/>
          </p:nvPr>
        </p:nvSpPr>
        <p:spPr>
          <a:xfrm>
            <a:off x="4648200" y="5227637"/>
            <a:ext cx="4038600" cy="1630363"/>
          </a:xfrm>
        </p:spPr>
        <p:txBody>
          <a:bodyPr>
            <a:normAutofit/>
          </a:bodyPr>
          <a:lstStyle/>
          <a:p>
            <a:pPr marL="0" indent="0">
              <a:buNone/>
            </a:pPr>
            <a:r>
              <a:rPr lang="en-GB" sz="4400" dirty="0" smtClean="0"/>
              <a:t>Daredevil halts traffic</a:t>
            </a:r>
            <a:endParaRPr lang="en-GB" sz="4400" dirty="0"/>
          </a:p>
        </p:txBody>
      </p:sp>
      <p:sp>
        <p:nvSpPr>
          <p:cNvPr id="7" name="Content Placeholder 4"/>
          <p:cNvSpPr txBox="1">
            <a:spLocks/>
          </p:cNvSpPr>
          <p:nvPr/>
        </p:nvSpPr>
        <p:spPr>
          <a:xfrm>
            <a:off x="609600" y="1371600"/>
            <a:ext cx="4038600" cy="1752600"/>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4400" b="0" i="0" u="none" strike="noStrike" kern="1200" cap="none" spc="0" normalizeH="0" baseline="0" noProof="0" dirty="0" smtClean="0">
                <a:ln>
                  <a:noFill/>
                </a:ln>
                <a:solidFill>
                  <a:schemeClr val="tx1"/>
                </a:solidFill>
                <a:effectLst/>
                <a:uLnTx/>
                <a:uFillTx/>
                <a:latin typeface="+mn-lt"/>
                <a:ea typeface="+mn-ea"/>
                <a:cs typeface="+mn-cs"/>
              </a:rPr>
              <a:t>Burglar gets just desserts </a:t>
            </a:r>
            <a:r>
              <a:rPr kumimoji="0" lang="en-GB" sz="4400" b="0" i="0" u="none" strike="noStrike" kern="1200" cap="none" spc="0" normalizeH="0" noProof="0" dirty="0" smtClean="0">
                <a:ln>
                  <a:noFill/>
                </a:ln>
                <a:solidFill>
                  <a:schemeClr val="tx1"/>
                </a:solidFill>
                <a:effectLst/>
                <a:uLnTx/>
                <a:uFillTx/>
                <a:latin typeface="+mn-lt"/>
                <a:ea typeface="+mn-ea"/>
                <a:cs typeface="+mn-cs"/>
              </a:rPr>
              <a:t>as man defends home</a:t>
            </a:r>
            <a:endParaRPr kumimoji="0" lang="en-GB"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Content Placeholder 5"/>
          <p:cNvSpPr txBox="1">
            <a:spLocks/>
          </p:cNvSpPr>
          <p:nvPr/>
        </p:nvSpPr>
        <p:spPr>
          <a:xfrm>
            <a:off x="4800600" y="1371600"/>
            <a:ext cx="4038600" cy="1630363"/>
          </a:xfrm>
          <a:prstGeom prst="rect">
            <a:avLst/>
          </a:prstGeom>
        </p:spPr>
        <p:txBody>
          <a:bodyPr vert="horz" lIns="91440" tIns="45720" rIns="91440" bIns="45720" rtlCol="0">
            <a:normAutofit fontScale="92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400" noProof="0" dirty="0" smtClean="0"/>
              <a:t>Homeowner shoots burglar in back as he flees</a:t>
            </a:r>
            <a:endParaRPr kumimoji="0" lang="en-GB" sz="44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descr="http://www.forthbridges.org.uk/images/RailbridgeMain.jpg"/>
          <p:cNvPicPr>
            <a:picLocks noChangeAspect="1" noChangeArrowheads="1"/>
          </p:cNvPicPr>
          <p:nvPr/>
        </p:nvPicPr>
        <p:blipFill>
          <a:blip r:embed="rId2" cstate="print"/>
          <a:srcRect/>
          <a:stretch>
            <a:fillRect/>
          </a:stretch>
        </p:blipFill>
        <p:spPr bwMode="auto">
          <a:xfrm>
            <a:off x="2971800" y="3352800"/>
            <a:ext cx="2847975" cy="1883650"/>
          </a:xfrm>
          <a:prstGeom prst="rect">
            <a:avLst/>
          </a:prstGeom>
          <a:noFill/>
        </p:spPr>
      </p:pic>
      <p:pic>
        <p:nvPicPr>
          <p:cNvPr id="1028" name="Picture 4" descr="http://www.internationalfirearms.co.uk/user/cimage/BigShotgun.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143000" y="0"/>
            <a:ext cx="6423025" cy="147641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Objectives</a:t>
            </a:r>
            <a:endParaRPr lang="en-GB" dirty="0"/>
          </a:p>
        </p:txBody>
      </p:sp>
      <p:sp>
        <p:nvSpPr>
          <p:cNvPr id="3" name="Content Placeholder 2"/>
          <p:cNvSpPr>
            <a:spLocks noGrp="1"/>
          </p:cNvSpPr>
          <p:nvPr>
            <p:ph idx="1"/>
          </p:nvPr>
        </p:nvSpPr>
        <p:spPr/>
        <p:txBody>
          <a:bodyPr/>
          <a:lstStyle/>
          <a:p>
            <a:pPr>
              <a:buNone/>
            </a:pPr>
            <a:r>
              <a:rPr lang="en-GB" dirty="0" smtClean="0"/>
              <a:t>By the end of the lesson we will:</a:t>
            </a:r>
          </a:p>
          <a:p>
            <a:pPr>
              <a:buNone/>
            </a:pPr>
            <a:endParaRPr lang="en-GB" dirty="0" smtClean="0"/>
          </a:p>
          <a:p>
            <a:r>
              <a:rPr lang="en-GB" dirty="0" smtClean="0"/>
              <a:t>Know what Standard English is</a:t>
            </a:r>
          </a:p>
          <a:p>
            <a:r>
              <a:rPr lang="en-GB" dirty="0" smtClean="0"/>
              <a:t>Understand what ‘bias’ is</a:t>
            </a:r>
          </a:p>
          <a:p>
            <a:r>
              <a:rPr lang="en-GB" dirty="0" smtClean="0"/>
              <a:t>Be able to identify signs of a bias news story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en-GB" dirty="0" err="1" smtClean="0"/>
              <a:t>M’Bro</a:t>
            </a:r>
            <a:r>
              <a:rPr lang="en-GB" dirty="0" smtClean="0"/>
              <a:t> singer loses X Factor final</a:t>
            </a:r>
            <a:endParaRPr lang="en-GB" dirty="0"/>
          </a:p>
        </p:txBody>
      </p:sp>
      <p:sp>
        <p:nvSpPr>
          <p:cNvPr id="3" name="Content Placeholder 2"/>
          <p:cNvSpPr>
            <a:spLocks noGrp="1"/>
          </p:cNvSpPr>
          <p:nvPr>
            <p:ph idx="1"/>
          </p:nvPr>
        </p:nvSpPr>
        <p:spPr>
          <a:xfrm>
            <a:off x="533400" y="4191000"/>
            <a:ext cx="8610600" cy="2286000"/>
          </a:xfrm>
        </p:spPr>
        <p:txBody>
          <a:bodyPr numCol="2">
            <a:normAutofit/>
          </a:bodyPr>
          <a:lstStyle/>
          <a:p>
            <a:pPr>
              <a:buNone/>
            </a:pPr>
            <a:r>
              <a:rPr lang="en-GB" dirty="0" smtClean="0"/>
              <a:t>  Evening Gazette</a:t>
            </a:r>
          </a:p>
          <a:p>
            <a:pPr marL="179388" indent="-179388"/>
            <a:r>
              <a:rPr lang="en-GB" sz="2400" dirty="0" smtClean="0"/>
              <a:t>What will you write about Ben’s performance?</a:t>
            </a:r>
          </a:p>
          <a:p>
            <a:pPr marL="179388" indent="-179388"/>
            <a:r>
              <a:rPr lang="en-GB" sz="2400" dirty="0" smtClean="0"/>
              <a:t>What will you write about Beth’s performance? </a:t>
            </a:r>
            <a:r>
              <a:rPr lang="en-GB" dirty="0" smtClean="0"/>
              <a:t>Bournemouth Echo</a:t>
            </a:r>
          </a:p>
          <a:p>
            <a:pPr indent="-163513"/>
            <a:r>
              <a:rPr lang="en-GB" sz="2400" dirty="0" smtClean="0"/>
              <a:t>What will you write about Beth’s performance?</a:t>
            </a:r>
          </a:p>
          <a:p>
            <a:pPr indent="-163513"/>
            <a:r>
              <a:rPr lang="en-GB" sz="2400" dirty="0" smtClean="0"/>
              <a:t>What will you write about Ben’s performance</a:t>
            </a:r>
            <a:endParaRPr lang="en-GB" sz="2400" dirty="0"/>
          </a:p>
        </p:txBody>
      </p:sp>
      <p:pic>
        <p:nvPicPr>
          <p:cNvPr id="15362" name="Picture 2" descr="http://us.cdn3.123rf.com/168nwm/ddraw/ddraw0909/ddraw090900164/5600097-the-singer-cartoon-and-vector-characters.jpg"/>
          <p:cNvPicPr>
            <a:picLocks noChangeAspect="1" noChangeArrowheads="1"/>
          </p:cNvPicPr>
          <p:nvPr/>
        </p:nvPicPr>
        <p:blipFill>
          <a:blip r:embed="rId2" cstate="print"/>
          <a:srcRect r="48837"/>
          <a:stretch>
            <a:fillRect/>
          </a:stretch>
        </p:blipFill>
        <p:spPr bwMode="auto">
          <a:xfrm>
            <a:off x="1371600" y="1295400"/>
            <a:ext cx="1676400" cy="2847523"/>
          </a:xfrm>
          <a:prstGeom prst="rect">
            <a:avLst/>
          </a:prstGeom>
          <a:noFill/>
        </p:spPr>
      </p:pic>
      <p:pic>
        <p:nvPicPr>
          <p:cNvPr id="15364" name="Picture 4" descr="http://us.cdn3.123rf.com/168nwm/ddraw/ddraw0909/ddraw090900164/5600097-the-singer-cartoon-and-vector-characters.jpg"/>
          <p:cNvPicPr>
            <a:picLocks noChangeAspect="1" noChangeArrowheads="1"/>
          </p:cNvPicPr>
          <p:nvPr/>
        </p:nvPicPr>
        <p:blipFill>
          <a:blip r:embed="rId2" cstate="print"/>
          <a:srcRect l="53488"/>
          <a:stretch>
            <a:fillRect/>
          </a:stretch>
        </p:blipFill>
        <p:spPr bwMode="auto">
          <a:xfrm>
            <a:off x="5715000" y="1295400"/>
            <a:ext cx="1524000" cy="2847523"/>
          </a:xfrm>
          <a:prstGeom prst="rect">
            <a:avLst/>
          </a:prstGeom>
          <a:noFill/>
        </p:spPr>
      </p:pic>
      <p:sp>
        <p:nvSpPr>
          <p:cNvPr id="6" name="TextBox 5"/>
          <p:cNvSpPr txBox="1"/>
          <p:nvPr/>
        </p:nvSpPr>
        <p:spPr>
          <a:xfrm>
            <a:off x="838200" y="762000"/>
            <a:ext cx="7467600" cy="461665"/>
          </a:xfrm>
          <a:prstGeom prst="rect">
            <a:avLst/>
          </a:prstGeom>
          <a:noFill/>
        </p:spPr>
        <p:txBody>
          <a:bodyPr wrap="square" rtlCol="0">
            <a:spAutoFit/>
          </a:bodyPr>
          <a:lstStyle/>
          <a:p>
            <a:pPr algn="ctr"/>
            <a:r>
              <a:rPr lang="en-GB" sz="2400" dirty="0" err="1" smtClean="0"/>
              <a:t>M’Bro</a:t>
            </a:r>
            <a:r>
              <a:rPr lang="en-GB" sz="2400" dirty="0" smtClean="0"/>
              <a:t> Ben loses X Factor final to Bournemouth Beth</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1327</Words>
  <Application>Microsoft Office PowerPoint</Application>
  <PresentationFormat>On-screen Show (4:3)</PresentationFormat>
  <Paragraphs>130</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Bias</vt:lpstr>
      <vt:lpstr>Lesson Objectives</vt:lpstr>
      <vt:lpstr>Standard English</vt:lpstr>
      <vt:lpstr>Standard or non-standard?</vt:lpstr>
      <vt:lpstr>Lesson Objectives</vt:lpstr>
      <vt:lpstr>What is bias?</vt:lpstr>
      <vt:lpstr>PowerPoint Presentation</vt:lpstr>
      <vt:lpstr>Lesson Objectives</vt:lpstr>
      <vt:lpstr>M’Bro singer loses X Factor final</vt:lpstr>
      <vt:lpstr>St Peter’s school beaten in </vt:lpstr>
      <vt:lpstr>Lesson Objectives</vt:lpstr>
      <vt:lpstr>Newspapers and their ethics</vt:lpstr>
      <vt:lpstr>Paragraphs</vt:lpstr>
      <vt:lpstr>When do we use them?</vt:lpstr>
      <vt:lpstr>Boy – Roald Dahl</vt:lpstr>
      <vt:lpstr>Whispers in the Graveyard</vt:lpstr>
      <vt:lpstr>Definition</vt:lpstr>
      <vt:lpstr>Some newspaper ethics</vt:lpstr>
      <vt:lpstr>The South Bank Star</vt:lpstr>
      <vt:lpstr>The South Bank Star</vt:lpstr>
      <vt:lpstr>The South Bank Star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Bias</dc:title>
  <dc:creator>Raffeash</dc:creator>
  <cp:lastModifiedBy>Mrs N Brown [NST]</cp:lastModifiedBy>
  <cp:revision>25</cp:revision>
  <dcterms:created xsi:type="dcterms:W3CDTF">2006-08-16T00:00:00Z</dcterms:created>
  <dcterms:modified xsi:type="dcterms:W3CDTF">2020-03-20T12:18:57Z</dcterms:modified>
</cp:coreProperties>
</file>